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10.jpg" ContentType="image/unknown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6"/>
  </p:notesMasterIdLst>
  <p:sldIdLst>
    <p:sldId id="256" r:id="rId2"/>
    <p:sldId id="283" r:id="rId3"/>
    <p:sldId id="258" r:id="rId4"/>
    <p:sldId id="259" r:id="rId5"/>
    <p:sldId id="295" r:id="rId6"/>
    <p:sldId id="296" r:id="rId7"/>
    <p:sldId id="297" r:id="rId8"/>
    <p:sldId id="260" r:id="rId9"/>
    <p:sldId id="262" r:id="rId10"/>
    <p:sldId id="261" r:id="rId11"/>
    <p:sldId id="299" r:id="rId12"/>
    <p:sldId id="298" r:id="rId13"/>
    <p:sldId id="300" r:id="rId14"/>
    <p:sldId id="302" r:id="rId15"/>
    <p:sldId id="301" r:id="rId16"/>
    <p:sldId id="303" r:id="rId17"/>
    <p:sldId id="304" r:id="rId18"/>
    <p:sldId id="305" r:id="rId19"/>
    <p:sldId id="306" r:id="rId20"/>
    <p:sldId id="266" r:id="rId21"/>
    <p:sldId id="307" r:id="rId22"/>
    <p:sldId id="309" r:id="rId23"/>
    <p:sldId id="308" r:id="rId24"/>
    <p:sldId id="310" r:id="rId25"/>
    <p:sldId id="319" r:id="rId26"/>
    <p:sldId id="311" r:id="rId27"/>
    <p:sldId id="313" r:id="rId28"/>
    <p:sldId id="314" r:id="rId29"/>
    <p:sldId id="315" r:id="rId30"/>
    <p:sldId id="316" r:id="rId31"/>
    <p:sldId id="317" r:id="rId32"/>
    <p:sldId id="318" r:id="rId33"/>
    <p:sldId id="278" r:id="rId34"/>
    <p:sldId id="279" r:id="rId35"/>
  </p:sldIdLst>
  <p:sldSz cx="9144000" cy="5143500" type="screen16x9"/>
  <p:notesSz cx="6858000" cy="9144000"/>
  <p:embeddedFontLst>
    <p:embeddedFont>
      <p:font typeface="Angsana New" panose="02020603050405020304" pitchFamily="18" charset="-34"/>
      <p:regular r:id="rId37"/>
      <p:bold r:id="rId38"/>
      <p:italic r:id="rId39"/>
      <p:boldItalic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mbria" panose="02040503050406030204" pitchFamily="18" charset="0"/>
      <p:regular r:id="rId45"/>
      <p:bold r:id="rId46"/>
      <p:italic r:id="rId47"/>
      <p:boldItalic r:id="rId48"/>
    </p:embeddedFont>
    <p:embeddedFont>
      <p:font typeface="Dosis" pitchFamily="2" charset="0"/>
      <p:regular r:id="rId49"/>
      <p:bold r:id="rId50"/>
    </p:embeddedFont>
    <p:embeddedFont>
      <p:font typeface="Dosis ExtraLight" pitchFamily="2" charset="0"/>
      <p:regular r:id="rId51"/>
      <p:bold r:id="rId52"/>
    </p:embeddedFont>
    <p:embeddedFont>
      <p:font typeface="Roboto" panose="02000000000000000000" pitchFamily="2" charset="0"/>
      <p:regular r:id="rId53"/>
      <p:bold r:id="rId54"/>
      <p:italic r:id="rId55"/>
      <p:boldItalic r:id="rId56"/>
    </p:embeddedFont>
    <p:embeddedFont>
      <p:font typeface="Titillium Web" panose="00000500000000000000" pitchFamily="2" charset="0"/>
      <p:regular r:id="rId57"/>
      <p:bold r:id="rId58"/>
      <p:italic r:id="rId59"/>
      <p:boldItalic r:id="rId60"/>
    </p:embeddedFont>
    <p:embeddedFont>
      <p:font typeface="Titillium Web Light" panose="00000400000000000000" pitchFamily="2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24753E-8A85-4BEE-97E2-441CDA198357}">
  <a:tblStyle styleId="{0F24753E-8A85-4BEE-97E2-441CDA1983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A787F38-7B79-44E3-ACA7-109338EB0D0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63" Type="http://schemas.openxmlformats.org/officeDocument/2006/relationships/font" Target="fonts/font27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2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64" Type="http://schemas.openxmlformats.org/officeDocument/2006/relationships/font" Target="fonts/font28.fntdata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font" Target="fonts/font23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font" Target="fonts/font24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Google Shape;383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6640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7024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568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3923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74585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2803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9" name="Google Shape;391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0" name="Google Shape;392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6" name="Google Shape;40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7" name="Google Shape;40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4" name="Google Shape;4064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5" name="Google Shape;4065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8" name="Google Shape;4128;gd29438504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9" name="Google Shape;4129;gd29438504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Google Shape;384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8" name="Google Shape;384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75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5406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10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2" name="Google Shape;386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5" name="Google Shape;387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Google Shape;93;p2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Google Shape;212;p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Google Shape;213;p2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Google Shape;423;p2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529" name="Google Shape;529;p3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530" name="Google Shape;530;p3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Google Shape;610;p3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611" name="Google Shape;611;p3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3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731" name="Google Shape;731;p3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Google Shape;940;p3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941" name="Google Shape;941;p3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3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6" name="Google Shape;1046;p4"/>
          <p:cNvSpPr txBox="1"/>
          <p:nvPr/>
        </p:nvSpPr>
        <p:spPr>
          <a:xfrm>
            <a:off x="659925" y="414075"/>
            <a:ext cx="7524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2000">
              <a:solidFill>
                <a:schemeClr val="accen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7" name="Google Shape;1047;p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48" name="Google Shape;1048;p4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049" name="Google Shape;1049;p4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4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1130" name="Google Shape;1130;p4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9" name="Google Shape;1249;p4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1250" name="Google Shape;1250;p4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9" name="Google Shape;1459;p4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1460" name="Google Shape;1460;p4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1566" name="Google Shape;1566;p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567" name="Google Shape;1567;p5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5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5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5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5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5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5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5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5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5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4" name="Google Shape;1624;p5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625" name="Google Shape;1625;p5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7" name="Google Shape;1687;p5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688" name="Google Shape;1688;p5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9" name="Google Shape;1789;p5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790" name="Google Shape;1790;p5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0" name="Google Shape;1840;p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02" name="Google Shape;2402;p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03" name="Google Shape;2403;p8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404" name="Google Shape;2404;p8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8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8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8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8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8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8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8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8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8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8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8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8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8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8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8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8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8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8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8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8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8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8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8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8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8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8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8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8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8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8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8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8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8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8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8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8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8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8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8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8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8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8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8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8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8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8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8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8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8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8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1" name="Google Shape;2461;p8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462" name="Google Shape;2462;p8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8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8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8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8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8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8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8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8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8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8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8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8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8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8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8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8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8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8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8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8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8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8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8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8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8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8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8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8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8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8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8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8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8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8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8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8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8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8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8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8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8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8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8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8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8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8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8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8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8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8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8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8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8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8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8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4" name="Google Shape;2524;p8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525" name="Google Shape;2525;p8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8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8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8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8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8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8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8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8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8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8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8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8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8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8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8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8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8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8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8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8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8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8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8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8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8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8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8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8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8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8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8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8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8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8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8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8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8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8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8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8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8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8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8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8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8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8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8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8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8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8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8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8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8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8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8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8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8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8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8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8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8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8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8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8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8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8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8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8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8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8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8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8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8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8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8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8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8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8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8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8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8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8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8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8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8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8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8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8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8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8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6" name="Google Shape;2626;p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627" name="Google Shape;2627;p8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8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8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8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8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8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8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8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8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8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8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8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8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8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8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8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8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8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8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8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8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8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8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8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8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8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8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8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8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8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8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8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8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8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8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8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8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8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8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8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8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8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8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8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8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1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56" name="Google Shape;2956;p10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957" name="Google Shape;2957;p10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0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0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0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0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0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0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0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0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0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0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0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0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0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0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0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0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0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0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0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0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0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0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0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0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0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0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10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10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10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10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1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0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0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0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0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0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10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10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10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10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1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10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10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10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10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10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10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10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10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10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1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10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10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4" name="Google Shape;3014;p10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015" name="Google Shape;3015;p10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10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10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10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10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10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1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10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10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10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10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10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10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10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10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10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1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10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10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10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10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10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10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10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10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10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1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10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10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10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10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10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10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10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10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10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1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10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10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10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10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10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10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10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10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10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1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10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10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10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10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10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10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10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10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10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1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10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10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10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10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10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7" name="Google Shape;3077;p10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078" name="Google Shape;3078;p10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10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10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1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10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10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10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10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10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10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10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10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10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1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10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10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10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10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10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10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10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10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10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1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10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10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10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10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10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10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10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10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10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1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10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10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10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10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10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10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10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10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10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1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10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10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10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10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10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10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10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10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10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1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10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10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10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10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10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10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10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10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10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1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10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10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10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10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10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10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10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10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10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0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10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10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0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0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10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10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10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10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1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10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10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10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10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10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10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10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10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10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1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10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10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10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10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10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10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10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9" name="Google Shape;3179;p10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180" name="Google Shape;3180;p10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1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10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10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10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10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10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10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10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10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10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1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10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10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10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10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10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10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10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10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10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1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10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10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10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10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10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10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10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10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10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1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10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10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10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10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10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10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10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10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10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1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10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10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10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10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10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10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10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10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chemeClr val="accent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Google Shape;3231;p1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32" name="Google Shape;3232;p11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11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11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11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11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1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11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11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11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11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11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11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11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11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11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1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11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11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11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11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11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11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11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11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11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1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11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11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11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11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11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11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11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11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11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1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11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11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11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11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11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11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11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11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11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1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11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11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11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11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11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11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11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11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11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1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11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9" name="Google Shape;3289;p11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290" name="Google Shape;3290;p11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11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11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11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11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11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11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1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11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11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11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11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11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11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11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11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11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1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11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11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11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11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11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11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11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11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11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1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11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11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11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11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11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11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11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11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11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1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11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11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11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11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11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11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11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11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11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1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11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11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11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11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11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11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11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11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11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1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11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11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11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11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2" name="Google Shape;3352;p11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353" name="Google Shape;3353;p11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11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11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1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1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11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11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11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11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11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1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1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11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11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1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11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11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11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11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11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11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1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1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11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1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11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11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11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11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11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11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1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1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1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1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11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1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1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1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11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11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1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11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11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1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1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11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11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11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1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1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11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1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1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1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1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1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1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11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11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1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1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1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11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11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11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11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11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1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11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1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11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1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1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11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1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11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11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11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11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11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11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1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1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1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1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11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11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1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1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1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1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1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1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1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1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1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1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4" name="Google Shape;3454;p11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455" name="Google Shape;3455;p11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11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1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1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1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1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1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1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1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1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11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11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1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11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1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1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1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1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1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1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11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11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1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11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11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11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11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1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1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1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1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1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1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1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1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1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1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1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1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1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1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1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1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1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1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1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1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11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5" name="Google Shape;3505;p1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_1">
    <p:bg>
      <p:bgPr>
        <a:solidFill>
          <a:schemeClr val="accent6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7" name="Google Shape;3507;p12"/>
          <p:cNvGrpSpPr/>
          <p:nvPr/>
        </p:nvGrpSpPr>
        <p:grpSpPr>
          <a:xfrm>
            <a:off x="7828607" y="28698"/>
            <a:ext cx="1286904" cy="5086302"/>
            <a:chOff x="6367294" y="28698"/>
            <a:chExt cx="1286904" cy="5086302"/>
          </a:xfrm>
        </p:grpSpPr>
        <p:sp>
          <p:nvSpPr>
            <p:cNvPr id="3508" name="Google Shape;3508;p12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12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1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12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1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12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1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12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12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12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12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1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12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1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1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12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1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12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12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12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12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1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12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1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1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12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1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12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12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12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12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1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12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1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1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1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1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1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12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12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12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12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1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1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1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1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1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12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12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12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1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12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1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1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1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1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12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12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12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1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12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1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1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1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1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1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12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12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12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1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12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1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1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12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1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12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12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12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12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1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12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1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1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12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1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12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12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12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12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1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12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1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1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12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1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12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12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12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12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1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12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1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12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1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12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12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12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12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1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12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1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1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1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1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1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12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12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12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1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12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1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1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12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1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1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12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12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12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1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12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1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1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1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1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12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12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12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12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12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1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1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1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1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1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12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12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12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1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12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1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1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12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1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12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12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9" name="Google Shape;3669;p12"/>
          <p:cNvGrpSpPr/>
          <p:nvPr/>
        </p:nvGrpSpPr>
        <p:grpSpPr>
          <a:xfrm rot="10800000">
            <a:off x="28739" y="28698"/>
            <a:ext cx="1286904" cy="5086302"/>
            <a:chOff x="6367294" y="28698"/>
            <a:chExt cx="1286904" cy="5086302"/>
          </a:xfrm>
        </p:grpSpPr>
        <p:sp>
          <p:nvSpPr>
            <p:cNvPr id="3670" name="Google Shape;3670;p12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12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1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12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1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12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1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12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12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12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12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1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12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1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1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12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1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12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12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12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12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1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12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1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1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12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1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12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12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12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12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1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12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1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1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1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1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1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12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12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12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12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1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1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1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1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1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12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12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12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1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12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1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1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1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1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12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12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12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1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12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1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1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1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1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1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12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12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12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1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12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1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1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12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1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12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12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12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12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1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12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1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1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12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1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12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12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12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12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1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12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1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1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12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1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12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12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12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12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1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12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1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12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1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12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12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12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12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1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12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1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1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1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1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1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12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12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12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1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12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1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1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12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1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1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12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12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12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1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12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1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1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1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1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12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12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12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12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12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1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1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1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1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1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12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12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12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1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12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1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1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12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1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12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12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1" name="Google Shape;3831;p1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6" r:id="rId6"/>
    <p:sldLayoutId id="2147483657" r:id="rId7"/>
    <p:sldLayoutId id="2147483658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Samadifardheris.1961823@studenti.uniroma1.i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13"/>
          <p:cNvSpPr txBox="1">
            <a:spLocks noGrp="1"/>
          </p:cNvSpPr>
          <p:nvPr>
            <p:ph type="ctrTitle"/>
          </p:nvPr>
        </p:nvSpPr>
        <p:spPr>
          <a:xfrm>
            <a:off x="390144" y="713210"/>
            <a:ext cx="6132576" cy="3717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Power of Computer Vision: </a:t>
            </a:r>
            <a:br>
              <a:rPr lang="en-US" sz="36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</a:br>
            <a:r>
              <a:rPr lang="en-US" sz="34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Image Classification Based on </a:t>
            </a:r>
            <a:r>
              <a:rPr lang="en-US" sz="36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Regional Features of </a:t>
            </a:r>
            <a:br>
              <a:rPr lang="en-US" sz="36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</a:br>
            <a:r>
              <a:rPr lang="en-US" sz="36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Chest CT-Scan Images</a:t>
            </a:r>
            <a:endParaRPr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5ECDD4-FED5-4313-BC9B-1CFADB3A5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48" y="3260979"/>
            <a:ext cx="3381375" cy="1352550"/>
          </a:xfrm>
          <a:prstGeom prst="rect">
            <a:avLst/>
          </a:prstGeom>
          <a:effectLst>
            <a:glow>
              <a:schemeClr val="accent1">
                <a:alpha val="52000"/>
              </a:schemeClr>
            </a:glow>
            <a:outerShdw blurRad="50800" dir="5400000" algn="ctr" rotWithShape="0">
              <a:srgbClr val="000000">
                <a:alpha val="43137"/>
              </a:srgbClr>
            </a:outerShdw>
            <a:softEdge rad="1524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596793-64B2-4D74-86A7-62B2AD528208}"/>
              </a:ext>
            </a:extLst>
          </p:cNvPr>
          <p:cNvSpPr txBox="1"/>
          <p:nvPr/>
        </p:nvSpPr>
        <p:spPr>
          <a:xfrm>
            <a:off x="390144" y="4613529"/>
            <a:ext cx="2863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Hamidrea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Rokhsati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Alireza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Samadifardheris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2.1. Mask RCNN:</a:t>
            </a:r>
            <a:endParaRPr dirty="0"/>
          </a:p>
        </p:txBody>
      </p:sp>
      <p:sp>
        <p:nvSpPr>
          <p:cNvPr id="3871" name="Google Shape;3871;p18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Is a Convolutional Neural Network</a:t>
            </a:r>
            <a:endParaRPr dirty="0">
              <a:solidFill>
                <a:schemeClr val="accent3">
                  <a:lumMod val="7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C227B5-F654-4B57-9067-B6CA6C20F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934" y="2450469"/>
            <a:ext cx="4902200" cy="16748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2.2. Mask RCNN:</a:t>
            </a:r>
            <a:endParaRPr dirty="0"/>
          </a:p>
        </p:txBody>
      </p:sp>
      <p:sp>
        <p:nvSpPr>
          <p:cNvPr id="3871" name="Google Shape;3871;p18"/>
          <p:cNvSpPr txBox="1">
            <a:spLocks noGrp="1"/>
          </p:cNvSpPr>
          <p:nvPr>
            <p:ph type="body" idx="1"/>
          </p:nvPr>
        </p:nvSpPr>
        <p:spPr>
          <a:xfrm>
            <a:off x="557433" y="1632339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Is a Region-Based Convolutional Neural Network (RCNN) based on FASTER-RCNN</a:t>
            </a:r>
            <a:endParaRPr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FBE95-A312-42CA-A510-DAF3549BE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2535899"/>
            <a:ext cx="5723467" cy="18682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E05F81-18A6-4E20-B6F1-EDA7A9693844}"/>
              </a:ext>
            </a:extLst>
          </p:cNvPr>
          <p:cNvSpPr txBox="1"/>
          <p:nvPr/>
        </p:nvSpPr>
        <p:spPr>
          <a:xfrm>
            <a:off x="4114800" y="2116666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B5EACF-C8BB-48F6-ACB6-AD2E7A131937}"/>
              </a:ext>
            </a:extLst>
          </p:cNvPr>
          <p:cNvSpPr txBox="1"/>
          <p:nvPr/>
        </p:nvSpPr>
        <p:spPr>
          <a:xfrm>
            <a:off x="4114800" y="2116666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CF02A-37F0-4A6B-9893-77CE581F69F9}"/>
              </a:ext>
            </a:extLst>
          </p:cNvPr>
          <p:cNvSpPr txBox="1"/>
          <p:nvPr/>
        </p:nvSpPr>
        <p:spPr>
          <a:xfrm>
            <a:off x="799731" y="4551117"/>
            <a:ext cx="2836333" cy="425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332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640231" y="358220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2.2.1. FASTER-RCNN:</a:t>
            </a:r>
            <a:endParaRPr dirty="0"/>
          </a:p>
        </p:txBody>
      </p:sp>
      <p:sp>
        <p:nvSpPr>
          <p:cNvPr id="3871" name="Google Shape;3871;p18"/>
          <p:cNvSpPr txBox="1">
            <a:spLocks noGrp="1"/>
          </p:cNvSpPr>
          <p:nvPr>
            <p:ph type="body" idx="1"/>
          </p:nvPr>
        </p:nvSpPr>
        <p:spPr>
          <a:xfrm>
            <a:off x="640231" y="1105787"/>
            <a:ext cx="7158189" cy="30201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I</a:t>
            </a:r>
            <a:r>
              <a:rPr lang="en-US" sz="1400" b="0" i="0" dirty="0">
                <a:solidFill>
                  <a:schemeClr val="accent3">
                    <a:lumMod val="75000"/>
                  </a:schemeClr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s an improved version of R-CNN architectures with two stages: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chemeClr val="accent3">
                    <a:lumMod val="75000"/>
                  </a:schemeClr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Region Proposal Network (RPN): </a:t>
            </a:r>
            <a:r>
              <a:rPr lang="en-US" sz="1400" b="0" i="0" dirty="0">
                <a:solidFill>
                  <a:schemeClr val="accent3">
                    <a:lumMod val="75000"/>
                  </a:schemeClr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is simply a Neural Network that proposes multiple objects that are available within a particular image.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chemeClr val="accent3">
                    <a:lumMod val="75000"/>
                  </a:schemeClr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Fast R-CNN. </a:t>
            </a:r>
            <a:r>
              <a:rPr lang="en-US" sz="1400" b="0" i="0" dirty="0">
                <a:solidFill>
                  <a:schemeClr val="accent3">
                    <a:lumMod val="75000"/>
                  </a:schemeClr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This extracts features using </a:t>
            </a:r>
            <a:r>
              <a:rPr lang="en-US" sz="1400" b="0" i="0" dirty="0" err="1">
                <a:solidFill>
                  <a:schemeClr val="accent3">
                    <a:lumMod val="75000"/>
                  </a:schemeClr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RoIPool</a:t>
            </a:r>
            <a:r>
              <a:rPr lang="en-US" sz="1400" b="0" i="0" dirty="0">
                <a:solidFill>
                  <a:schemeClr val="accent3">
                    <a:lumMod val="75000"/>
                  </a:schemeClr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(Region of Interest Pooling) from each candidate box and performs classification and bounding-box regression. </a:t>
            </a:r>
            <a:r>
              <a:rPr lang="en-US" sz="1400" b="0" i="0" dirty="0" err="1">
                <a:solidFill>
                  <a:schemeClr val="accent3">
                    <a:lumMod val="75000"/>
                  </a:schemeClr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RoIPool</a:t>
            </a:r>
            <a:r>
              <a:rPr lang="en-US" sz="1400" b="0" i="0" dirty="0">
                <a:solidFill>
                  <a:schemeClr val="accent3">
                    <a:lumMod val="75000"/>
                  </a:schemeClr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is an operation for extracting a small feature map from each </a:t>
            </a:r>
            <a:r>
              <a:rPr lang="en-US" sz="1400" b="0" i="0" dirty="0" err="1">
                <a:solidFill>
                  <a:schemeClr val="accent3">
                    <a:lumMod val="75000"/>
                  </a:schemeClr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RoI</a:t>
            </a:r>
            <a:r>
              <a:rPr lang="en-US" sz="1400" b="0" i="0" dirty="0">
                <a:solidFill>
                  <a:schemeClr val="accent3">
                    <a:lumMod val="75000"/>
                  </a:schemeClr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in detection.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accent3">
                    <a:lumMod val="75000"/>
                  </a:schemeClr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Faster R-CNN advances this stream by learning the attention mechanism with a Region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Proposal</a:t>
            </a:r>
            <a:r>
              <a:rPr lang="en-US" sz="1400" b="0" i="0" dirty="0">
                <a:solidFill>
                  <a:schemeClr val="accent3">
                    <a:lumMod val="75000"/>
                  </a:schemeClr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Network and Fast R-CNN architecture.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accent3">
                    <a:lumMod val="75000"/>
                  </a:schemeClr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The reason why “Fast R-CNN” is faster than R-CNN is that you don’t have to feed 2’000 region proposals to the convolutional neural network every time. Instead, the convolution operation is done only once per image, and a feature map is generated from it.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accent3">
                    <a:lumMod val="75000"/>
                  </a:schemeClr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Furthermore, Faster R-CNN is an optimized form of R-CNN because it is built to enhance computation speed (run R-CNN much faster).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accent3">
                    <a:lumMod val="75000"/>
                  </a:schemeClr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The main difference between Fast and Faster RCNN is that that Fast R-CNN uses selective search for generating Regions of Interest, while Faster R-CNN uses a “Region Proposal Network” (RPN)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en-US" sz="1050" b="0" i="0" dirty="0">
              <a:solidFill>
                <a:schemeClr val="accent3">
                  <a:lumMod val="75000"/>
                </a:schemeClr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E05F81-18A6-4E20-B6F1-EDA7A9693844}"/>
              </a:ext>
            </a:extLst>
          </p:cNvPr>
          <p:cNvSpPr txBox="1"/>
          <p:nvPr/>
        </p:nvSpPr>
        <p:spPr>
          <a:xfrm>
            <a:off x="4114800" y="2116666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B5EACF-C8BB-48F6-ACB6-AD2E7A131937}"/>
              </a:ext>
            </a:extLst>
          </p:cNvPr>
          <p:cNvSpPr txBox="1"/>
          <p:nvPr/>
        </p:nvSpPr>
        <p:spPr>
          <a:xfrm>
            <a:off x="4114800" y="2116666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CF02A-37F0-4A6B-9893-77CE581F69F9}"/>
              </a:ext>
            </a:extLst>
          </p:cNvPr>
          <p:cNvSpPr txBox="1"/>
          <p:nvPr/>
        </p:nvSpPr>
        <p:spPr>
          <a:xfrm>
            <a:off x="799731" y="4551117"/>
            <a:ext cx="2836333" cy="425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619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2.3. Mask RCNN:</a:t>
            </a:r>
            <a:endParaRPr dirty="0"/>
          </a:p>
        </p:txBody>
      </p:sp>
      <p:sp>
        <p:nvSpPr>
          <p:cNvPr id="3871" name="Google Shape;3871;p18"/>
          <p:cNvSpPr txBox="1">
            <a:spLocks noGrp="1"/>
          </p:cNvSpPr>
          <p:nvPr>
            <p:ph type="body" idx="1"/>
          </p:nvPr>
        </p:nvSpPr>
        <p:spPr>
          <a:xfrm>
            <a:off x="557433" y="1632339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Is augmented on Faster-RCNN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en-US" sz="1600" b="0" i="0" dirty="0">
                <a:solidFill>
                  <a:schemeClr val="accent2">
                    <a:lumMod val="50000"/>
                  </a:schemeClr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While Faster R-CNN has 2 outputs for each candidate object, a class label, and a bounding-box offset, 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Mask R-CNN is the addition of a third branch that outputs the object mask. </a:t>
            </a:r>
            <a:r>
              <a:rPr lang="en-US" sz="1600" b="0" i="0" dirty="0">
                <a:solidFill>
                  <a:schemeClr val="accent2">
                    <a:lumMod val="50000"/>
                  </a:schemeClr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The additional mask output is distinct from the class and box outputs, requiring the extraction of a much finer spatial layout of an object.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en-US" sz="1600" b="0" i="0" dirty="0">
                <a:solidFill>
                  <a:schemeClr val="accent2">
                    <a:lumMod val="50000"/>
                  </a:schemeClr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The key element of Mask R-CNN is the pixel-to-pixel alignment, which is the main missing piece of Fast/Faster R-CNN.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E05F81-18A6-4E20-B6F1-EDA7A9693844}"/>
              </a:ext>
            </a:extLst>
          </p:cNvPr>
          <p:cNvSpPr txBox="1"/>
          <p:nvPr/>
        </p:nvSpPr>
        <p:spPr>
          <a:xfrm>
            <a:off x="4114800" y="211455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CF02A-37F0-4A6B-9893-77CE581F69F9}"/>
              </a:ext>
            </a:extLst>
          </p:cNvPr>
          <p:cNvSpPr txBox="1"/>
          <p:nvPr/>
        </p:nvSpPr>
        <p:spPr>
          <a:xfrm>
            <a:off x="799731" y="4551117"/>
            <a:ext cx="2836333" cy="425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032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B488D-CFC6-4C5B-A21E-24C576384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2.4. What do we expect?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4A78B-0136-4FA8-A3A0-B436700370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D70E3D-08F2-47E0-ACA4-9FCB98B54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029" y="1637329"/>
            <a:ext cx="2852843" cy="27469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EA07E7-B5E3-455B-B72F-ED2C764C1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334" y="2137593"/>
            <a:ext cx="2484066" cy="20866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821E97-EB0C-4727-9708-805116048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72" y="2780147"/>
            <a:ext cx="1014028" cy="93052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CEFA5D1-7E7A-49B1-9478-9E8AAE78AAC8}"/>
              </a:ext>
            </a:extLst>
          </p:cNvPr>
          <p:cNvCxnSpPr/>
          <p:nvPr/>
        </p:nvCxnSpPr>
        <p:spPr>
          <a:xfrm>
            <a:off x="4572000" y="3335867"/>
            <a:ext cx="347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166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734250" y="152077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2.5. Why Mask RCNN:</a:t>
            </a:r>
            <a:endParaRPr dirty="0"/>
          </a:p>
        </p:txBody>
      </p:sp>
      <p:sp>
        <p:nvSpPr>
          <p:cNvPr id="3871" name="Google Shape;3871;p18"/>
          <p:cNvSpPr txBox="1">
            <a:spLocks noGrp="1"/>
          </p:cNvSpPr>
          <p:nvPr>
            <p:ph type="body" idx="1"/>
          </p:nvPr>
        </p:nvSpPr>
        <p:spPr>
          <a:xfrm>
            <a:off x="967333" y="1009477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>
              <a:buFont typeface="Wingdings" panose="05000000000000000000" pitchFamily="2" charset="2"/>
              <a:buChar char="§"/>
            </a:pPr>
            <a:r>
              <a:rPr lang="en-US" sz="1600" b="1" i="0" dirty="0">
                <a:solidFill>
                  <a:schemeClr val="accent2">
                    <a:lumMod val="50000"/>
                  </a:schemeClr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Simplicity:</a:t>
            </a:r>
            <a:r>
              <a:rPr lang="en-US" sz="1600" b="0" i="0" dirty="0">
                <a:solidFill>
                  <a:schemeClr val="accent2">
                    <a:lumMod val="50000"/>
                  </a:schemeClr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Mask R-CNN is simple to train.</a:t>
            </a:r>
          </a:p>
          <a:p>
            <a:pPr fontAlgn="base">
              <a:buFont typeface="Wingdings" panose="05000000000000000000" pitchFamily="2" charset="2"/>
              <a:buChar char="§"/>
            </a:pPr>
            <a:r>
              <a:rPr lang="en-US" sz="1600" b="1" i="0" dirty="0">
                <a:solidFill>
                  <a:schemeClr val="accent2">
                    <a:lumMod val="50000"/>
                  </a:schemeClr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Performance:</a:t>
            </a:r>
            <a:r>
              <a:rPr lang="en-US" sz="1600" b="0" i="0" dirty="0">
                <a:solidFill>
                  <a:schemeClr val="accent2">
                    <a:lumMod val="50000"/>
                  </a:schemeClr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Mask R-CNN outperforms all existing, single-model entries on every task.</a:t>
            </a:r>
          </a:p>
          <a:p>
            <a:pPr fontAlgn="base">
              <a:buFont typeface="Wingdings" panose="05000000000000000000" pitchFamily="2" charset="2"/>
              <a:buChar char="§"/>
            </a:pPr>
            <a:r>
              <a:rPr lang="en-US" sz="1600" b="1" i="0" dirty="0">
                <a:solidFill>
                  <a:schemeClr val="accent2">
                    <a:lumMod val="50000"/>
                  </a:schemeClr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Efficiency:</a:t>
            </a:r>
            <a:r>
              <a:rPr lang="en-US" sz="1600" b="0" i="0" dirty="0">
                <a:solidFill>
                  <a:schemeClr val="accent2">
                    <a:lumMod val="50000"/>
                  </a:schemeClr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The method is very efficient and adds only a small overhead to Faster R-CNN.</a:t>
            </a:r>
          </a:p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Faster R-CNN and Mask R-CNN solve the problem of detecting (predicting the bounding box + class) and segmenting each object independently, i.e., the model understands objects at the instance level rather than the image or pixel level.</a:t>
            </a:r>
          </a:p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This contrasts with image classification techniques such as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ResNet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 and semantic (pixel-level) segmentation techniques such as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UNet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effectLst/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. Mask R-CNN can handle partial occlusion and disconnected objects instead of nameless feature maps and image-wide score maps.</a:t>
            </a:r>
          </a:p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u="sng" dirty="0">
                <a:solidFill>
                  <a:schemeClr val="accent2">
                    <a:lumMod val="50000"/>
                  </a:schemeClr>
                </a:solidFill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As a result, Mask R-CNN performs extremely accurate instance segmentation and prediction.</a:t>
            </a:r>
            <a:endParaRPr lang="en-US" sz="1600" dirty="0">
              <a:solidFill>
                <a:schemeClr val="accent2">
                  <a:lumMod val="50000"/>
                </a:schemeClr>
              </a:solidFill>
              <a:effectLst/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accent2">
                  <a:lumMod val="50000"/>
                </a:schemeClr>
              </a:solidFill>
              <a:effectLst/>
              <a:latin typeface="Angsana New" panose="02020603050405020304" pitchFamily="18" charset="-34"/>
              <a:ea typeface="Calibri" panose="020F0502020204030204" pitchFamily="34" charset="0"/>
              <a:cs typeface="Angsana New" panose="02020603050405020304" pitchFamily="18" charset="-34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202124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02124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202124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E05F81-18A6-4E20-B6F1-EDA7A9693844}"/>
              </a:ext>
            </a:extLst>
          </p:cNvPr>
          <p:cNvSpPr txBox="1"/>
          <p:nvPr/>
        </p:nvSpPr>
        <p:spPr>
          <a:xfrm>
            <a:off x="4114800" y="211455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175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3.1. Training Mask RCNN:</a:t>
            </a:r>
            <a:endParaRPr dirty="0"/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E05F81-18A6-4E20-B6F1-EDA7A9693844}"/>
              </a:ext>
            </a:extLst>
          </p:cNvPr>
          <p:cNvSpPr txBox="1"/>
          <p:nvPr/>
        </p:nvSpPr>
        <p:spPr>
          <a:xfrm>
            <a:off x="4114800" y="211455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CF02A-37F0-4A6B-9893-77CE581F69F9}"/>
              </a:ext>
            </a:extLst>
          </p:cNvPr>
          <p:cNvSpPr txBox="1"/>
          <p:nvPr/>
        </p:nvSpPr>
        <p:spPr>
          <a:xfrm>
            <a:off x="799731" y="4551117"/>
            <a:ext cx="2836333" cy="425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EDF35C47-79C4-44B9-B8D3-9C88B61AC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00" y="2023323"/>
            <a:ext cx="6723990" cy="210124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7347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3.2. Classification using Mask RCNN:</a:t>
            </a:r>
            <a:endParaRPr dirty="0"/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E05F81-18A6-4E20-B6F1-EDA7A9693844}"/>
              </a:ext>
            </a:extLst>
          </p:cNvPr>
          <p:cNvSpPr txBox="1"/>
          <p:nvPr/>
        </p:nvSpPr>
        <p:spPr>
          <a:xfrm>
            <a:off x="4114800" y="211455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CF02A-37F0-4A6B-9893-77CE581F69F9}"/>
              </a:ext>
            </a:extLst>
          </p:cNvPr>
          <p:cNvSpPr txBox="1"/>
          <p:nvPr/>
        </p:nvSpPr>
        <p:spPr>
          <a:xfrm>
            <a:off x="799731" y="4551117"/>
            <a:ext cx="2836333" cy="425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A2B6C8-C1C9-4C9C-8CAB-928344CD9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81" y="2110439"/>
            <a:ext cx="6778219" cy="192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120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D10B8-BE67-44CF-954D-EE128BE3D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1" y="367668"/>
            <a:ext cx="6761100" cy="857400"/>
          </a:xfrm>
        </p:spPr>
        <p:txBody>
          <a:bodyPr/>
          <a:lstStyle/>
          <a:p>
            <a:r>
              <a:rPr lang="en-US" dirty="0"/>
              <a:t>3.3.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57D08-D643-4017-8A28-BE08D66A8F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5" name="Content Placeholder 11">
            <a:extLst>
              <a:ext uri="{FF2B5EF4-FFF2-40B4-BE49-F238E27FC236}">
                <a16:creationId xmlns:a16="http://schemas.microsoft.com/office/drawing/2014/main" id="{D09BEBD1-E86B-4EA4-8001-A31483FAE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0231" y="1369948"/>
            <a:ext cx="7390737" cy="27345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0399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58B8085-CF03-4729-BE7D-83F5C5E62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533" y="876383"/>
            <a:ext cx="5396700" cy="1159800"/>
          </a:xfrm>
        </p:spPr>
        <p:txBody>
          <a:bodyPr/>
          <a:lstStyle/>
          <a:p>
            <a:r>
              <a:rPr lang="en-US" sz="8000" dirty="0">
                <a:solidFill>
                  <a:srgbClr val="FF0000"/>
                </a:solidFill>
              </a:rPr>
              <a:t>DISCLAIMER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5D614-0FD2-40B9-A72F-2004CA79994B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719638"/>
            <a:ext cx="547688" cy="3937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0EA553-F558-4E4B-8252-A319DAB9233E}"/>
              </a:ext>
            </a:extLst>
          </p:cNvPr>
          <p:cNvSpPr txBox="1"/>
          <p:nvPr/>
        </p:nvSpPr>
        <p:spPr>
          <a:xfrm>
            <a:off x="626533" y="3009177"/>
            <a:ext cx="53967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presentation is for the Computer vision project only 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DO NOT USE THIS CODE FOR SELF DIAGNOSING AND CONTACT HEALTH AUTHORITIES IF YOU HAVE ISSUES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483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1" name="Google Shape;4131;p40"/>
          <p:cNvSpPr txBox="1">
            <a:spLocks noGrp="1"/>
          </p:cNvSpPr>
          <p:nvPr>
            <p:ph type="title"/>
          </p:nvPr>
        </p:nvSpPr>
        <p:spPr>
          <a:xfrm>
            <a:off x="289364" y="488152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ROADMAP</a:t>
            </a:r>
            <a:endParaRPr dirty="0"/>
          </a:p>
        </p:txBody>
      </p:sp>
      <p:sp>
        <p:nvSpPr>
          <p:cNvPr id="4132" name="Google Shape;4132;p4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4133" name="Google Shape;4133;p40"/>
          <p:cNvSpPr/>
          <p:nvPr/>
        </p:nvSpPr>
        <p:spPr>
          <a:xfrm>
            <a:off x="0" y="25373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4" name="Google Shape;4134;p40"/>
          <p:cNvSpPr/>
          <p:nvPr/>
        </p:nvSpPr>
        <p:spPr>
          <a:xfrm>
            <a:off x="0" y="2523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35" name="Google Shape;4135;p40"/>
          <p:cNvGrpSpPr/>
          <p:nvPr/>
        </p:nvGrpSpPr>
        <p:grpSpPr>
          <a:xfrm>
            <a:off x="1786339" y="1855801"/>
            <a:ext cx="473400" cy="473400"/>
            <a:chOff x="1786339" y="1703401"/>
            <a:chExt cx="473400" cy="473400"/>
          </a:xfrm>
        </p:grpSpPr>
        <p:sp>
          <p:nvSpPr>
            <p:cNvPr id="4136" name="Google Shape;4136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137" name="Google Shape;4137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1</a:t>
              </a:r>
              <a:endParaRPr sz="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138" name="Google Shape;4138;p40"/>
          <p:cNvGrpSpPr/>
          <p:nvPr/>
        </p:nvGrpSpPr>
        <p:grpSpPr>
          <a:xfrm>
            <a:off x="3814414" y="1855801"/>
            <a:ext cx="473400" cy="473400"/>
            <a:chOff x="3814414" y="1703401"/>
            <a:chExt cx="473400" cy="473400"/>
          </a:xfrm>
        </p:grpSpPr>
        <p:sp>
          <p:nvSpPr>
            <p:cNvPr id="4139" name="Google Shape;4139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140" name="Google Shape;4140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3</a:t>
              </a:r>
              <a:endParaRPr sz="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141" name="Google Shape;4141;p40"/>
          <p:cNvGrpSpPr/>
          <p:nvPr/>
        </p:nvGrpSpPr>
        <p:grpSpPr>
          <a:xfrm>
            <a:off x="5842489" y="1855801"/>
            <a:ext cx="473400" cy="473400"/>
            <a:chOff x="5842489" y="1703401"/>
            <a:chExt cx="473400" cy="473400"/>
          </a:xfrm>
        </p:grpSpPr>
        <p:sp>
          <p:nvSpPr>
            <p:cNvPr id="4142" name="Google Shape;4142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143" name="Google Shape;4143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5</a:t>
              </a:r>
              <a:endParaRPr sz="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144" name="Google Shape;4144;p40"/>
          <p:cNvGrpSpPr/>
          <p:nvPr/>
        </p:nvGrpSpPr>
        <p:grpSpPr>
          <a:xfrm>
            <a:off x="6880814" y="3728700"/>
            <a:ext cx="473400" cy="473400"/>
            <a:chOff x="6880814" y="3576300"/>
            <a:chExt cx="473400" cy="473400"/>
          </a:xfrm>
        </p:grpSpPr>
        <p:sp>
          <p:nvSpPr>
            <p:cNvPr id="4145" name="Google Shape;4145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146" name="Google Shape;4146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6</a:t>
              </a:r>
              <a:endParaRPr sz="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147" name="Google Shape;4147;p40"/>
          <p:cNvGrpSpPr/>
          <p:nvPr/>
        </p:nvGrpSpPr>
        <p:grpSpPr>
          <a:xfrm>
            <a:off x="4852739" y="3728700"/>
            <a:ext cx="473400" cy="473400"/>
            <a:chOff x="4852739" y="3576300"/>
            <a:chExt cx="473400" cy="473400"/>
          </a:xfrm>
        </p:grpSpPr>
        <p:sp>
          <p:nvSpPr>
            <p:cNvPr id="4148" name="Google Shape;4148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149" name="Google Shape;4149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4</a:t>
              </a:r>
              <a:endParaRPr sz="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150" name="Google Shape;4150;p40"/>
          <p:cNvGrpSpPr/>
          <p:nvPr/>
        </p:nvGrpSpPr>
        <p:grpSpPr>
          <a:xfrm>
            <a:off x="2824664" y="3728700"/>
            <a:ext cx="473400" cy="473400"/>
            <a:chOff x="2824664" y="3576300"/>
            <a:chExt cx="473400" cy="473400"/>
          </a:xfrm>
        </p:grpSpPr>
        <p:sp>
          <p:nvSpPr>
            <p:cNvPr id="4151" name="Google Shape;4151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152" name="Google Shape;4152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2</a:t>
              </a:r>
              <a:endParaRPr sz="6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4153" name="Google Shape;4153;p40"/>
          <p:cNvSpPr txBox="1"/>
          <p:nvPr/>
        </p:nvSpPr>
        <p:spPr>
          <a:xfrm>
            <a:off x="137985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Introduction</a:t>
            </a:r>
            <a:endParaRPr sz="9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54" name="Google Shape;4154;p40"/>
          <p:cNvSpPr txBox="1"/>
          <p:nvPr/>
        </p:nvSpPr>
        <p:spPr>
          <a:xfrm>
            <a:off x="3377205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MASK RCNN for Chest CT images</a:t>
            </a:r>
            <a:endParaRPr sz="9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55" name="Google Shape;4155;p40"/>
          <p:cNvSpPr txBox="1"/>
          <p:nvPr/>
        </p:nvSpPr>
        <p:spPr>
          <a:xfrm>
            <a:off x="543601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The code</a:t>
            </a:r>
            <a:endParaRPr sz="9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56" name="Google Shape;4156;p40"/>
          <p:cNvSpPr txBox="1"/>
          <p:nvPr/>
        </p:nvSpPr>
        <p:spPr>
          <a:xfrm>
            <a:off x="241817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Mask-RCNN Basics</a:t>
            </a:r>
            <a:endParaRPr sz="9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57" name="Google Shape;4157;p40"/>
          <p:cNvSpPr txBox="1"/>
          <p:nvPr/>
        </p:nvSpPr>
        <p:spPr>
          <a:xfrm>
            <a:off x="444625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 prepration</a:t>
            </a:r>
            <a:endParaRPr sz="9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158" name="Google Shape;4158;p40"/>
          <p:cNvSpPr txBox="1"/>
          <p:nvPr/>
        </p:nvSpPr>
        <p:spPr>
          <a:xfrm>
            <a:off x="647433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Test and Results</a:t>
            </a:r>
            <a:endParaRPr sz="900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3" name="Google Shape;3923;p2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0D47F6-CE9D-4855-9D3C-7BE7C7C6FAC7}"/>
              </a:ext>
            </a:extLst>
          </p:cNvPr>
          <p:cNvSpPr txBox="1"/>
          <p:nvPr/>
        </p:nvSpPr>
        <p:spPr>
          <a:xfrm>
            <a:off x="3242733" y="558801"/>
            <a:ext cx="309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Let’s dive into the code now!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24594F-1FE1-4AB0-8AF3-D6DCE55A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144" y="352800"/>
            <a:ext cx="6761100" cy="857400"/>
          </a:xfrm>
        </p:spPr>
        <p:txBody>
          <a:bodyPr/>
          <a:lstStyle/>
          <a:p>
            <a:r>
              <a:rPr lang="en-US" dirty="0"/>
              <a:t>4.1.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F1E521-223B-48B4-BB26-C8593F008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881" y="1268390"/>
            <a:ext cx="6761100" cy="1584093"/>
          </a:xfrm>
        </p:spPr>
        <p:txBody>
          <a:bodyPr/>
          <a:lstStyle/>
          <a:p>
            <a:r>
              <a:rPr lang="en-US" sz="1600" dirty="0">
                <a:latin typeface="Angsana New" panose="02020603050405020304" pitchFamily="18" charset="-34"/>
                <a:cs typeface="Angsana New" panose="02020603050405020304" pitchFamily="18" charset="-34"/>
              </a:rPr>
              <a:t>Where do we get data from?</a:t>
            </a:r>
          </a:p>
          <a:p>
            <a:r>
              <a:rPr lang="en-US" sz="1600" kern="1200" dirty="0">
                <a:solidFill>
                  <a:prstClr val="black"/>
                </a:solidFill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China Consortium of Chest CT Image Investigation were used to create a dataset of CT images and metadata </a:t>
            </a:r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1600" kern="1200" dirty="0">
                <a:solidFill>
                  <a:prstClr val="black"/>
                </a:solidFill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All CT images are divided into three categories: new coronavirus pneumonia (NCP) related to SARS-CoV-2 virus infection, common pneumonia, and normal controls.</a:t>
            </a:r>
          </a:p>
          <a:p>
            <a:r>
              <a:rPr lang="en-US" sz="1600" kern="1200" dirty="0">
                <a:solidFill>
                  <a:prstClr val="black"/>
                </a:solidFill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A summary of data: </a:t>
            </a:r>
            <a:r>
              <a:rPr lang="en-US" sz="1200" b="0" i="0" dirty="0"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comprising 194,922 CT slices from 3,745 patients </a:t>
            </a:r>
          </a:p>
          <a:p>
            <a:endParaRPr lang="en-US" sz="1200" kern="1200" dirty="0">
              <a:solidFill>
                <a:prstClr val="black"/>
              </a:solidFill>
              <a:latin typeface="Angsana New" panose="02020603050405020304" pitchFamily="18" charset="-34"/>
              <a:ea typeface="+mn-ea"/>
              <a:cs typeface="Angsana New" panose="02020603050405020304" pitchFamily="18" charset="-34"/>
            </a:endParaRPr>
          </a:p>
          <a:p>
            <a:pPr marL="76200" indent="0">
              <a:buNone/>
            </a:pPr>
            <a:endParaRPr lang="en-US" sz="1600" kern="1200" dirty="0">
              <a:solidFill>
                <a:prstClr val="black"/>
              </a:solidFill>
              <a:latin typeface="Angsana New" panose="020B0502040204020203" pitchFamily="18" charset="-34"/>
              <a:ea typeface="+mn-ea"/>
              <a:cs typeface="Angsana New" panose="020B0502040204020203" pitchFamily="18" charset="-34"/>
            </a:endParaRPr>
          </a:p>
          <a:p>
            <a:endParaRPr lang="en-US" sz="1600" kern="1200" dirty="0">
              <a:solidFill>
                <a:prstClr val="black"/>
              </a:solidFill>
              <a:latin typeface="Angsana New" panose="020B0502040204020203" pitchFamily="18" charset="-34"/>
              <a:ea typeface="+mn-ea"/>
              <a:cs typeface="Angsana New" panose="020B0502040204020203" pitchFamily="18" charset="-34"/>
            </a:endParaRPr>
          </a:p>
          <a:p>
            <a:endParaRPr lang="en-US" sz="1600" kern="1200" dirty="0">
              <a:solidFill>
                <a:prstClr val="black"/>
              </a:solidFill>
              <a:latin typeface="Angsana New" panose="020B0502040204020203" pitchFamily="18" charset="-34"/>
              <a:ea typeface="+mn-ea"/>
              <a:cs typeface="Angsana New" panose="020B0502040204020203" pitchFamily="18" charset="-34"/>
            </a:endParaRPr>
          </a:p>
          <a:p>
            <a:pPr marL="76200" indent="0">
              <a:buNone/>
            </a:pPr>
            <a:r>
              <a:rPr lang="en-US" sz="1400" kern="1200" dirty="0">
                <a:solidFill>
                  <a:prstClr val="black"/>
                </a:solidFill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Images are labeled as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[Class-string]_[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PatientID]_[ScanNum]_[SliceNum].png</a:t>
            </a:r>
            <a:endParaRPr lang="en-US" sz="1400" kern="1200" dirty="0">
              <a:solidFill>
                <a:prstClr val="black"/>
              </a:solidFill>
              <a:latin typeface="Angsana New" panose="02020603050405020304" pitchFamily="18" charset="-34"/>
              <a:ea typeface="+mn-ea"/>
              <a:cs typeface="Angsana New" panose="02020603050405020304" pitchFamily="18" charset="-34"/>
            </a:endParaRPr>
          </a:p>
          <a:p>
            <a:endParaRPr lang="en-US" sz="2400" kern="1200" dirty="0">
              <a:solidFill>
                <a:prstClr val="black"/>
              </a:solidFill>
              <a:latin typeface="Angsana New" panose="020B0502040204020203" pitchFamily="18" charset="-34"/>
              <a:ea typeface="+mn-ea"/>
              <a:cs typeface="Angsana New" panose="020B0502040204020203" pitchFamily="18" charset="-34"/>
            </a:endParaRP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B52E61-9E10-4233-AE76-3B9E4E6FF4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22F412-0CA8-4D35-9057-94B94AD64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81" y="2852483"/>
            <a:ext cx="7746502" cy="130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83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E7477-25B2-4263-AF30-1A240C56A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1" y="316425"/>
            <a:ext cx="6761100" cy="857400"/>
          </a:xfrm>
        </p:spPr>
        <p:txBody>
          <a:bodyPr/>
          <a:lstStyle/>
          <a:p>
            <a:r>
              <a:rPr lang="en-US" dirty="0"/>
              <a:t>4.2. Libraries: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B64D6-FB08-4CC7-AD1F-00DE3FBD28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C1549F-C717-45A7-AD5A-E81714EAC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965" y="2622630"/>
            <a:ext cx="2408663" cy="12043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6DC090-7CC6-46A3-83D0-D09B2E09D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860" y="943975"/>
            <a:ext cx="3918317" cy="18625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E0A7FB-2E27-47DB-906C-D0BF80E97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782" y="2571750"/>
            <a:ext cx="872317" cy="10066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48B0BC-383A-4137-83B1-FDDC1F314DAF}"/>
              </a:ext>
            </a:extLst>
          </p:cNvPr>
          <p:cNvSpPr txBox="1"/>
          <p:nvPr/>
        </p:nvSpPr>
        <p:spPr>
          <a:xfrm>
            <a:off x="1895290" y="3578404"/>
            <a:ext cx="18651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MASK-RCNN</a:t>
            </a:r>
          </a:p>
          <a:p>
            <a:r>
              <a:rPr lang="en-US" sz="24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etc</a:t>
            </a:r>
            <a:endParaRPr lang="en-US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19228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6E390-A35A-4BF5-BB68-0CD899BE7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1" y="155916"/>
            <a:ext cx="6761100" cy="857400"/>
          </a:xfrm>
        </p:spPr>
        <p:txBody>
          <a:bodyPr/>
          <a:lstStyle/>
          <a:p>
            <a:r>
              <a:rPr lang="en-US" dirty="0"/>
              <a:t>5.1. Segmentation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68B0E3-0C2B-41EF-BDEF-859862D1E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833" y="946365"/>
            <a:ext cx="6761100" cy="3738937"/>
          </a:xfrm>
        </p:spPr>
        <p:txBody>
          <a:bodyPr/>
          <a:lstStyle/>
          <a:p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Training stage : inputs are CT images and their masked versions</a:t>
            </a:r>
          </a:p>
          <a:p>
            <a:endParaRPr lang="en-US" sz="2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76200" indent="0">
              <a:buNone/>
            </a:pPr>
            <a:endParaRPr lang="en-US" sz="1800" dirty="0"/>
          </a:p>
          <a:p>
            <a:endParaRPr lang="en-US" sz="1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76200" indent="0" algn="ctr">
              <a:buNone/>
            </a:pPr>
            <a:r>
              <a:rPr lang="en-US" sz="1400" dirty="0">
                <a:latin typeface="Angsana New" panose="02020603050405020304" pitchFamily="18" charset="-34"/>
                <a:cs typeface="Angsana New" panose="02020603050405020304" pitchFamily="18" charset="-34"/>
              </a:rPr>
              <a:t>We used a trained model to segment our images :</a:t>
            </a:r>
          </a:p>
          <a:p>
            <a:pPr marL="76200" indent="0" algn="ctr">
              <a:buNone/>
            </a:pPr>
            <a:r>
              <a:rPr lang="en-US" sz="1400" dirty="0">
                <a:latin typeface="Angsana New" panose="02020603050405020304" pitchFamily="18" charset="-34"/>
                <a:cs typeface="Angsana New" panose="02020603050405020304" pitchFamily="18" charset="-34"/>
              </a:rPr>
              <a:t>Mask GGO AND C</a:t>
            </a:r>
          </a:p>
          <a:p>
            <a:pPr marL="76200" indent="0" algn="ctr">
              <a:buNone/>
            </a:pPr>
            <a:r>
              <a:rPr lang="en-US" sz="1600" dirty="0">
                <a:latin typeface="Angsana New" panose="02020603050405020304" pitchFamily="18" charset="-34"/>
                <a:cs typeface="Angsana New" panose="02020603050405020304" pitchFamily="18" charset="-34"/>
              </a:rPr>
              <a:t>With their BB and probability</a:t>
            </a:r>
          </a:p>
          <a:p>
            <a:endParaRPr lang="en-US" sz="1800" dirty="0"/>
          </a:p>
          <a:p>
            <a:endParaRPr lang="en-US" dirty="0"/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A9DB3-A6AD-4CAE-9458-385CDA2B97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1095F3-D26E-4796-B994-527B02D89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56" y="1607938"/>
            <a:ext cx="5961809" cy="2026586"/>
          </a:xfrm>
          <a:prstGeom prst="rect">
            <a:avLst/>
          </a:prstGeom>
        </p:spPr>
      </p:pic>
      <p:sp>
        <p:nvSpPr>
          <p:cNvPr id="9" name="Arrow: Curved Left 8">
            <a:extLst>
              <a:ext uri="{FF2B5EF4-FFF2-40B4-BE49-F238E27FC236}">
                <a16:creationId xmlns:a16="http://schemas.microsoft.com/office/drawing/2014/main" id="{174D57D3-4004-4A27-8716-2E1A15822BFA}"/>
              </a:ext>
            </a:extLst>
          </p:cNvPr>
          <p:cNvSpPr/>
          <p:nvPr/>
        </p:nvSpPr>
        <p:spPr>
          <a:xfrm rot="3075566">
            <a:off x="3018153" y="1714350"/>
            <a:ext cx="334537" cy="8574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row: Curved Right 9">
            <a:extLst>
              <a:ext uri="{FF2B5EF4-FFF2-40B4-BE49-F238E27FC236}">
                <a16:creationId xmlns:a16="http://schemas.microsoft.com/office/drawing/2014/main" id="{71635A7F-CEE7-4F23-BEA1-7A663049A3F6}"/>
              </a:ext>
            </a:extLst>
          </p:cNvPr>
          <p:cNvSpPr/>
          <p:nvPr/>
        </p:nvSpPr>
        <p:spPr>
          <a:xfrm rot="11949646">
            <a:off x="7133647" y="1436313"/>
            <a:ext cx="341971" cy="100517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819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7014F-5061-4572-BF8B-D6A7424F0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376D5A-8736-40CB-A09D-1A11942DFB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140B5-3EB4-463B-A717-D9C7FB6FE4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1576E9-78BF-4028-B199-72DB98F7A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11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00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03D780-B8BE-4653-AEE6-81C106BE62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83C0CE-BDC6-46F9-A847-7A943A7AE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999" y="501178"/>
            <a:ext cx="4141143" cy="414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58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C8E6A-9592-4458-9C31-0B26E4D07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5.2. Classification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59047-6EAC-4272-A77F-F00C8A829E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First stage: = Training based on a pre-trained model:</a:t>
            </a:r>
          </a:p>
          <a:p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Aim: keep training on our data to decrease loss</a:t>
            </a:r>
          </a:p>
          <a:p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In only 10 epochs: with 3000 train and 1000 validation images:</a:t>
            </a:r>
          </a:p>
          <a:p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We reached to Train loss and Validation loss respectively less than 0.01 and 0.02</a:t>
            </a:r>
          </a:p>
          <a:p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How long ? 1 hour  on </a:t>
            </a:r>
            <a:r>
              <a:rPr lang="en-US" sz="2000" dirty="0" err="1">
                <a:latin typeface="Angsana New" panose="02020603050405020304" pitchFamily="18" charset="-34"/>
                <a:cs typeface="Angsana New" panose="02020603050405020304" pitchFamily="18" charset="-34"/>
              </a:rPr>
              <a:t>Colab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 GPU</a:t>
            </a:r>
          </a:p>
          <a:p>
            <a:endParaRPr lang="en-US" sz="14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CBA262-7DAF-4671-9B34-3259B01A47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64094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3C153-6537-4C12-9FCF-C4DE8807D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B077C9-EE62-4807-A39E-4146A424C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8056CB-7785-438C-B055-03759BF12A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EE783D-5191-48ED-BB4B-C31AD9DD1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1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76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81F61-2D53-46F9-B878-6DD31149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CE5F6-4FF6-43B8-A226-415B556654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02739-D857-4B2F-926D-C62FC5E958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1A7D81-5755-4705-AAB0-224D8C821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99"/>
            <a:ext cx="9144000" cy="511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6701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BB01A-6907-4DED-ABEA-2A7EF3A7E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154" y="813717"/>
            <a:ext cx="6761100" cy="857400"/>
          </a:xfrm>
        </p:spPr>
        <p:txBody>
          <a:bodyPr/>
          <a:lstStyle/>
          <a:p>
            <a:r>
              <a:rPr lang="en-US" dirty="0"/>
              <a:t>6.1. 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043F60-BAD6-4961-B47A-631568EB43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On trained model</a:t>
            </a:r>
          </a:p>
          <a:p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On 1000 test images(not  used in train)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4F05E-B987-4BC6-A8BB-2201B12160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02393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Google Shape;3850;p15"/>
          <p:cNvSpPr txBox="1">
            <a:spLocks noGrp="1"/>
          </p:cNvSpPr>
          <p:nvPr>
            <p:ph type="ctrTitle" idx="4294967295"/>
          </p:nvPr>
        </p:nvSpPr>
        <p:spPr>
          <a:xfrm>
            <a:off x="3194304" y="423299"/>
            <a:ext cx="3731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1. Introduction:</a:t>
            </a:r>
            <a:endParaRPr sz="4800" dirty="0"/>
          </a:p>
        </p:txBody>
      </p:sp>
      <p:sp>
        <p:nvSpPr>
          <p:cNvPr id="3851" name="Google Shape;3851;p15"/>
          <p:cNvSpPr txBox="1">
            <a:spLocks noGrp="1"/>
          </p:cNvSpPr>
          <p:nvPr>
            <p:ph type="subTitle" idx="4294967295"/>
          </p:nvPr>
        </p:nvSpPr>
        <p:spPr>
          <a:xfrm>
            <a:off x="2913887" y="1583099"/>
            <a:ext cx="4993979" cy="31371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kern="1200" dirty="0">
                <a:solidFill>
                  <a:schemeClr val="accent4">
                    <a:lumMod val="75000"/>
                  </a:schemeClr>
                </a:solidFill>
                <a:latin typeface="Angsana New" panose="020B0502040204020203" pitchFamily="18" charset="-34"/>
                <a:ea typeface="+mj-ea"/>
                <a:cs typeface="Angsana New" panose="020B0502040204020203" pitchFamily="18" charset="-34"/>
              </a:rPr>
              <a:t>Effective COVID-19 case screening is becoming increasingly crucial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kern="1200" dirty="0">
                <a:solidFill>
                  <a:schemeClr val="accent4">
                    <a:lumMod val="75000"/>
                  </a:schemeClr>
                </a:solidFill>
                <a:latin typeface="Angsana New" panose="020B0502040204020203" pitchFamily="18" charset="-34"/>
                <a:ea typeface="+mn-ea"/>
                <a:cs typeface="Angsana New" panose="020B0502040204020203" pitchFamily="18" charset="-34"/>
              </a:rPr>
              <a:t>over 312,173,462 total covid-19 cases around the world and 5,501,000 deaths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kern="1200" dirty="0">
                <a:solidFill>
                  <a:schemeClr val="accent4">
                    <a:lumMod val="75000"/>
                  </a:schemeClr>
                </a:solidFill>
                <a:latin typeface="Angsana New" panose="020B0502040204020203" pitchFamily="18" charset="-34"/>
                <a:ea typeface="+mn-ea"/>
                <a:cs typeface="Angsana New" panose="020B0502040204020203" pitchFamily="18" charset="-34"/>
              </a:rPr>
              <a:t>Our goal is to develop a COVID-19 prediction model based on detected regional features using chest CT scans.</a:t>
            </a:r>
          </a:p>
          <a:p>
            <a:pPr marL="0" indent="0">
              <a:buNone/>
            </a:pP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b="1" dirty="0"/>
          </a:p>
        </p:txBody>
      </p:sp>
      <p:sp>
        <p:nvSpPr>
          <p:cNvPr id="3853" name="Google Shape;3853;p1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2D20B4-00CC-432B-ADF6-8FBA8DA7B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9700"/>
            <a:ext cx="2804160" cy="517319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C8163-8045-415B-95CF-3DD7FD001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BA42D-77D6-4132-9055-D0A8262B0A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68476-9F87-477E-92BD-454222C376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C1A5A1-213D-498D-9AD5-9FCB35E5F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99"/>
            <a:ext cx="9144000" cy="508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77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3753B-13E1-44D9-BCAD-85F0B6526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31" y="556850"/>
            <a:ext cx="6761100" cy="857400"/>
          </a:xfrm>
        </p:spPr>
        <p:txBody>
          <a:bodyPr/>
          <a:lstStyle/>
          <a:p>
            <a:r>
              <a:rPr lang="en-US" dirty="0"/>
              <a:t>6.2. Test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374DF-E171-45FB-A22C-5600FA6367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53076F-E752-4E40-ACAC-2D3285915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491" y="985550"/>
            <a:ext cx="4484122" cy="373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6252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35D32-4D69-4443-80C1-727D5D9EF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07C5B1-0C8A-4E52-A9BF-99C92863C6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09087B-2479-4749-B545-D09B4A2AF0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E684BD-E23B-4140-B167-D79ADDFA2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98"/>
            <a:ext cx="9144000" cy="51138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55D7DB-30BF-40AB-B1B1-B1C91A90F7FC}"/>
              </a:ext>
            </a:extLst>
          </p:cNvPr>
          <p:cNvSpPr/>
          <p:nvPr/>
        </p:nvSpPr>
        <p:spPr>
          <a:xfrm>
            <a:off x="475785" y="2215376"/>
            <a:ext cx="3404839" cy="208899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0312F48-57F7-44FE-AE91-634D8D8E9C44}"/>
              </a:ext>
            </a:extLst>
          </p:cNvPr>
          <p:cNvSpPr/>
          <p:nvPr/>
        </p:nvSpPr>
        <p:spPr>
          <a:xfrm>
            <a:off x="380750" y="4720201"/>
            <a:ext cx="1590908" cy="2089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0680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9" name="Google Shape;4059;p35"/>
          <p:cNvSpPr txBox="1">
            <a:spLocks noGrp="1"/>
          </p:cNvSpPr>
          <p:nvPr>
            <p:ph type="ctrTitle" idx="4294967295"/>
          </p:nvPr>
        </p:nvSpPr>
        <p:spPr>
          <a:xfrm>
            <a:off x="685800" y="745150"/>
            <a:ext cx="486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80BFB7"/>
                </a:solidFill>
              </a:rPr>
              <a:t>THANKS!</a:t>
            </a:r>
            <a:endParaRPr sz="6000">
              <a:solidFill>
                <a:srgbClr val="80BFB7"/>
              </a:solidFill>
            </a:endParaRPr>
          </a:p>
        </p:txBody>
      </p:sp>
      <p:sp>
        <p:nvSpPr>
          <p:cNvPr id="4060" name="Google Shape;4060;p35"/>
          <p:cNvSpPr txBox="1">
            <a:spLocks noGrp="1"/>
          </p:cNvSpPr>
          <p:nvPr>
            <p:ph type="subTitle" idx="4294967295"/>
          </p:nvPr>
        </p:nvSpPr>
        <p:spPr>
          <a:xfrm>
            <a:off x="685800" y="1944725"/>
            <a:ext cx="4863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D3EBD5"/>
                </a:solidFill>
                <a:highlight>
                  <a:srgbClr val="01597F"/>
                </a:highlight>
              </a:rPr>
              <a:t>Any questions?</a:t>
            </a:r>
            <a:endParaRPr sz="3600" dirty="0">
              <a:solidFill>
                <a:srgbClr val="D3EBD5"/>
              </a:solidFill>
              <a:highlight>
                <a:srgbClr val="01597F"/>
              </a:highlight>
            </a:endParaRPr>
          </a:p>
        </p:txBody>
      </p:sp>
      <p:sp>
        <p:nvSpPr>
          <p:cNvPr id="4061" name="Google Shape;4061;p35"/>
          <p:cNvSpPr txBox="1">
            <a:spLocks noGrp="1"/>
          </p:cNvSpPr>
          <p:nvPr>
            <p:ph type="body" idx="4294967295"/>
          </p:nvPr>
        </p:nvSpPr>
        <p:spPr>
          <a:xfrm>
            <a:off x="685800" y="2769201"/>
            <a:ext cx="4863900" cy="19509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D3EBD5"/>
                </a:solidFill>
              </a:rPr>
              <a:t>You can find us at:</a:t>
            </a:r>
            <a:endParaRPr sz="1800" dirty="0">
              <a:solidFill>
                <a:srgbClr val="D3EBD5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D3EBD5"/>
                </a:solidFill>
              </a:rPr>
              <a:t>Alireza Samadifardheris: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D3EBD5"/>
                </a:solidFill>
                <a:hlinkClick r:id="rId3"/>
              </a:rPr>
              <a:t>Samadifardheris.1961823@studenti.uniroma1.it</a:t>
            </a:r>
            <a:endParaRPr lang="en" sz="1800" dirty="0">
              <a:solidFill>
                <a:srgbClr val="D3EBD5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D3EBD5"/>
                </a:solidFill>
              </a:rPr>
              <a:t>Hamidreza Rokhsati:</a:t>
            </a:r>
            <a:endParaRPr sz="1800" dirty="0">
              <a:solidFill>
                <a:srgbClr val="D3EBD5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D3EBD5"/>
                </a:solidFill>
              </a:rPr>
              <a:t>R</a:t>
            </a:r>
            <a:r>
              <a:rPr lang="en" sz="1800">
                <a:solidFill>
                  <a:srgbClr val="D3EBD5"/>
                </a:solidFill>
              </a:rPr>
              <a:t>okhsati.1960699@</a:t>
            </a:r>
            <a:r>
              <a:rPr lang="en" sz="1800" dirty="0">
                <a:solidFill>
                  <a:srgbClr val="D3EBD5"/>
                </a:solidFill>
              </a:rPr>
              <a:t>studeni.uniroma1.it</a:t>
            </a:r>
            <a:endParaRPr sz="1800" dirty="0">
              <a:solidFill>
                <a:srgbClr val="D3EBD5"/>
              </a:solidFill>
            </a:endParaRPr>
          </a:p>
        </p:txBody>
      </p:sp>
      <p:sp>
        <p:nvSpPr>
          <p:cNvPr id="4062" name="Google Shape;4062;p3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7" name="Google Shape;4067;p3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CREDITS</a:t>
            </a:r>
            <a:endParaRPr dirty="0"/>
          </a:p>
        </p:txBody>
      </p:sp>
      <p:sp>
        <p:nvSpPr>
          <p:cNvPr id="4068" name="Google Shape;4068;p36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https://www.kaggle.com/hgunraj/covidxctAlex git hub</a:t>
            </a:r>
          </a:p>
          <a:p>
            <a:pPr algn="l"/>
            <a:r>
              <a:rPr lang="en-US" sz="1400" b="0" i="0" u="none" strike="noStrike" baseline="0">
                <a:solidFill>
                  <a:schemeClr val="accent3">
                    <a:lumMod val="7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COVID-CT-Mask-Net</a:t>
            </a:r>
            <a:r>
              <a:rPr lang="en-US" sz="1400" b="0" i="0" u="none" strike="noStrike" baseline="0" dirty="0">
                <a:solidFill>
                  <a:schemeClr val="accent3">
                    <a:lumMod val="7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: Prediction of COVID-19 from CT Scans Using Regional Features Aram Ter-</a:t>
            </a:r>
            <a:r>
              <a:rPr lang="en-US" sz="1400" b="0" i="0" u="none" strike="noStrike" baseline="0" dirty="0" err="1">
                <a:solidFill>
                  <a:schemeClr val="accent3">
                    <a:lumMod val="7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Sarkisov</a:t>
            </a:r>
            <a:endParaRPr lang="en-US" sz="1400" b="0" i="0" u="none" strike="noStrike" baseline="0" dirty="0">
              <a:solidFill>
                <a:schemeClr val="accent3">
                  <a:lumMod val="7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l"/>
            <a:r>
              <a:rPr lang="en-US" sz="1400" b="0" i="0" u="none" strike="noStrike" baseline="0" dirty="0">
                <a:solidFill>
                  <a:schemeClr val="accent3">
                    <a:lumMod val="7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EDL-COVID: Ensemble Deep Learning for COVID-19 Case Detection From Chest X-Ray Images </a:t>
            </a:r>
            <a:r>
              <a:rPr lang="en-US" sz="1400" b="0" i="0" u="none" strike="noStrike" baseline="0" dirty="0" err="1">
                <a:solidFill>
                  <a:schemeClr val="accent3">
                    <a:lumMod val="7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Shanjiang</a:t>
            </a:r>
            <a:r>
              <a:rPr lang="en-US" sz="1400" b="0" i="0" u="none" strike="noStrike" baseline="0" dirty="0">
                <a:solidFill>
                  <a:schemeClr val="accent3">
                    <a:lumMod val="7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Tang et al</a:t>
            </a:r>
          </a:p>
          <a:p>
            <a:pPr algn="l"/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www.worldmeter.com</a:t>
            </a:r>
          </a:p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https://viso.ai/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solidFill>
                <a:srgbClr val="0B87A1"/>
              </a:solidFill>
            </a:endParaRPr>
          </a:p>
        </p:txBody>
      </p:sp>
      <p:sp>
        <p:nvSpPr>
          <p:cNvPr id="4069" name="Google Shape;4069;p3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320040" y="195072"/>
            <a:ext cx="5568696" cy="8320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1.1. Chest CT-Scan VS. Chest X-Ray</a:t>
            </a:r>
            <a:endParaRPr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B0F06C-BDFD-4D8E-85B6-2FDF548B1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99" y="1304798"/>
            <a:ext cx="5390337" cy="341960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304799" y="243629"/>
            <a:ext cx="6765074" cy="8320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1.2. Chest CT-Scan VS. Chest X-Ray in pandemic</a:t>
            </a:r>
            <a:endParaRPr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CF9791-6C43-4E81-9D35-41C2A5DCE741}"/>
              </a:ext>
            </a:extLst>
          </p:cNvPr>
          <p:cNvSpPr txBox="1"/>
          <p:nvPr/>
        </p:nvSpPr>
        <p:spPr>
          <a:xfrm>
            <a:off x="1408853" y="1505827"/>
            <a:ext cx="63262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l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accent3">
                    <a:lumMod val="75000"/>
                  </a:schemeClr>
                </a:solidFill>
                <a:latin typeface="Angsana New" panose="020B0502040204020203" pitchFamily="18" charset="-34"/>
                <a:ea typeface="+mn-ea"/>
                <a:cs typeface="Angsana New" panose="020B0502040204020203" pitchFamily="18" charset="-34"/>
              </a:rPr>
              <a:t>More precise than an X-ray and less time-consuming than RT-PCR</a:t>
            </a:r>
          </a:p>
          <a:p>
            <a:pPr lvl="0" algn="l" defTabSz="914400">
              <a:lnSpc>
                <a:spcPct val="90000"/>
              </a:lnSpc>
              <a:spcBef>
                <a:spcPct val="0"/>
              </a:spcBef>
            </a:pPr>
            <a:endParaRPr lang="en-US" sz="2000" kern="1200" dirty="0">
              <a:solidFill>
                <a:schemeClr val="accent3">
                  <a:lumMod val="75000"/>
                </a:schemeClr>
              </a:solidFill>
              <a:latin typeface="Angsana New" panose="020B0502040204020203" pitchFamily="18" charset="-34"/>
              <a:ea typeface="+mn-ea"/>
              <a:cs typeface="Angsana New" panose="020B0502040204020203" pitchFamily="18" charset="-34"/>
            </a:endParaRPr>
          </a:p>
          <a:p>
            <a:pPr marL="342900" lvl="0" indent="-342900" algn="l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accent3">
                    <a:lumMod val="75000"/>
                  </a:schemeClr>
                </a:solidFill>
                <a:latin typeface="Angsana New" panose="020B0502040204020203" pitchFamily="18" charset="-34"/>
                <a:ea typeface="+mn-ea"/>
                <a:cs typeface="Angsana New" panose="020B0502040204020203" pitchFamily="18" charset="-34"/>
              </a:rPr>
              <a:t>Automated COVID-19 prediction from chest CT scans: </a:t>
            </a:r>
          </a:p>
          <a:p>
            <a:pPr marL="342900" lvl="2" indent="-3429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accent3">
                    <a:lumMod val="75000"/>
                  </a:schemeClr>
                </a:solidFill>
                <a:latin typeface="Angsana New" panose="020B0502040204020203" pitchFamily="18" charset="-34"/>
                <a:ea typeface="+mn-ea"/>
                <a:cs typeface="Angsana New" panose="020B0502040204020203" pitchFamily="18" charset="-34"/>
              </a:rPr>
              <a:t>- an approach to assist clinicians and radiologists</a:t>
            </a:r>
          </a:p>
          <a:p>
            <a:pPr marL="342900" lvl="0" indent="-342900" algn="l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000" kern="1200" dirty="0">
              <a:solidFill>
                <a:schemeClr val="accent3">
                  <a:lumMod val="75000"/>
                </a:schemeClr>
              </a:solidFill>
              <a:latin typeface="Angsana New" panose="020B0502040204020203" pitchFamily="18" charset="-34"/>
              <a:ea typeface="+mn-ea"/>
              <a:cs typeface="Angsana New" panose="020B0502040204020203" pitchFamily="18" charset="-34"/>
            </a:endParaRPr>
          </a:p>
          <a:p>
            <a:pPr marL="342900" lvl="0" indent="-342900" algn="l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accent3">
                    <a:lumMod val="75000"/>
                  </a:schemeClr>
                </a:solidFill>
                <a:latin typeface="Angsana New" panose="020B0502040204020203" pitchFamily="18" charset="-34"/>
                <a:ea typeface="+mn-ea"/>
                <a:cs typeface="Angsana New" panose="020B0502040204020203" pitchFamily="18" charset="-34"/>
              </a:rPr>
              <a:t>Chest CT scans show diverse symptoms of pneumonia: </a:t>
            </a:r>
          </a:p>
          <a:p>
            <a:pPr marL="342900" lvl="0" indent="-342900" algn="l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accent3">
                    <a:lumMod val="75000"/>
                  </a:schemeClr>
                </a:solidFill>
                <a:latin typeface="Angsana New" panose="020B0502040204020203" pitchFamily="18" charset="-34"/>
                <a:ea typeface="+mn-ea"/>
                <a:cs typeface="Angsana New" panose="020B0502040204020203" pitchFamily="18" charset="-34"/>
              </a:rPr>
              <a:t>including covid-19 (lesions)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384BAD-0225-4242-9492-31A752D07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5683"/>
            <a:ext cx="1740070" cy="320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491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320040" y="195072"/>
            <a:ext cx="5568696" cy="8320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 1.3. Chest CT-Scan : </a:t>
            </a:r>
            <a:endParaRPr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CF9791-6C43-4E81-9D35-41C2A5DCE741}"/>
              </a:ext>
            </a:extLst>
          </p:cNvPr>
          <p:cNvSpPr txBox="1"/>
          <p:nvPr/>
        </p:nvSpPr>
        <p:spPr>
          <a:xfrm>
            <a:off x="320040" y="1207541"/>
            <a:ext cx="63262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l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accent3">
                    <a:lumMod val="75000"/>
                  </a:schemeClr>
                </a:solidFill>
                <a:latin typeface="Angsana New" panose="020B0502040204020203" pitchFamily="18" charset="-34"/>
                <a:ea typeface="+mn-ea"/>
                <a:cs typeface="Angsana New" panose="020B0502040204020203" pitchFamily="18" charset="-34"/>
              </a:rPr>
              <a:t>What information can we extract ?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AC2FFA-AD90-45D6-AEA2-6A687D20E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1664486"/>
            <a:ext cx="2043270" cy="1686699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softEdge rad="762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DF302C-E3B7-4531-8537-FF513DC98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999" y="1664486"/>
            <a:ext cx="1892373" cy="1736531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softEdge rad="762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E6B4F7-AC2E-4352-82CE-5E9A1B10B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3061" y="1664486"/>
            <a:ext cx="1728503" cy="1728503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softEdge rad="7620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569028E-B6BF-4B2E-9B4F-347F0141A90B}"/>
              </a:ext>
            </a:extLst>
          </p:cNvPr>
          <p:cNvSpPr txBox="1"/>
          <p:nvPr/>
        </p:nvSpPr>
        <p:spPr>
          <a:xfrm>
            <a:off x="550333" y="3782070"/>
            <a:ext cx="561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    Normal         		               Common pneumonia     		      Covid-19</a:t>
            </a:r>
          </a:p>
        </p:txBody>
      </p:sp>
    </p:spTree>
    <p:extLst>
      <p:ext uri="{BB962C8B-B14F-4D97-AF65-F5344CB8AC3E}">
        <p14:creationId xmlns:p14="http://schemas.microsoft.com/office/powerpoint/2010/main" val="1034327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315499" y="135805"/>
            <a:ext cx="5568696" cy="8320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 1.4. Critical factors: </a:t>
            </a:r>
            <a:endParaRPr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CF9791-6C43-4E81-9D35-41C2A5DCE741}"/>
              </a:ext>
            </a:extLst>
          </p:cNvPr>
          <p:cNvSpPr txBox="1"/>
          <p:nvPr/>
        </p:nvSpPr>
        <p:spPr>
          <a:xfrm>
            <a:off x="315499" y="967859"/>
            <a:ext cx="6292719" cy="169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l" defTabSz="914400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ngsana New" panose="020B0502040204020203" pitchFamily="18" charset="-34"/>
                <a:ea typeface="+mn-ea"/>
                <a:cs typeface="Angsana New" panose="020B0502040204020203" pitchFamily="18" charset="-34"/>
              </a:rPr>
              <a:t>Associated critical factors of COVID-19 cases 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ngsana New" panose="020B0502040204020203" pitchFamily="18" charset="-34"/>
                <a:cs typeface="Angsana New" panose="020B0502040204020203" pitchFamily="18" charset="-34"/>
              </a:rPr>
              <a:t>obvious differences between COVID-19 and other kinds of pneumonia( but rarely statistically significant.)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ngsana New" panose="020B0502040204020203" pitchFamily="18" charset="-34"/>
                <a:cs typeface="Angsana New" panose="020B0502040204020203" pitchFamily="18" charset="-34"/>
              </a:rPr>
              <a:t> Ground Glass Opacity (GGO) and Consolidation (C) are two forms of lesions that are linked to both diseases.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ngsana New" panose="020B0502040204020203" pitchFamily="18" charset="-34"/>
                <a:cs typeface="Angsana New" panose="020B0502040204020203" pitchFamily="18" charset="-34"/>
              </a:rPr>
              <a:t> The location (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Angsana New" panose="020B0502040204020203" pitchFamily="18" charset="-34"/>
                <a:cs typeface="Angsana New" panose="020B0502040204020203" pitchFamily="18" charset="-34"/>
              </a:rPr>
              <a:t>uni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ngsana New" panose="020B0502040204020203" pitchFamily="18" charset="-34"/>
                <a:cs typeface="Angsana New" panose="020B0502040204020203" pitchFamily="18" charset="-34"/>
              </a:rPr>
              <a:t>- vs bilateral), distribution (peripheral, diffuse), range, quantity, and attenuation of each lesion type are crucial in distinguishing between the two disorders.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6DC5CE-30D3-44F4-8232-DE45432ED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198" y="2744443"/>
            <a:ext cx="2597034" cy="16795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E58132-E3DA-41BB-9201-31A3632B3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3221" y="2635029"/>
            <a:ext cx="1778861" cy="17703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6EF4F9-8CAE-4F9E-B549-176E03FDF3B4}"/>
              </a:ext>
            </a:extLst>
          </p:cNvPr>
          <p:cNvSpPr txBox="1"/>
          <p:nvPr/>
        </p:nvSpPr>
        <p:spPr>
          <a:xfrm>
            <a:off x="315499" y="3546223"/>
            <a:ext cx="694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GGO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D3DB04-5861-4050-A4F1-D14BB4C1E363}"/>
              </a:ext>
            </a:extLst>
          </p:cNvPr>
          <p:cNvSpPr txBox="1"/>
          <p:nvPr/>
        </p:nvSpPr>
        <p:spPr>
          <a:xfrm>
            <a:off x="3581049" y="3715114"/>
            <a:ext cx="477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9E7D3A3-F87C-476C-BA6F-6FAA55EDE4DE}"/>
              </a:ext>
            </a:extLst>
          </p:cNvPr>
          <p:cNvSpPr/>
          <p:nvPr/>
        </p:nvSpPr>
        <p:spPr>
          <a:xfrm>
            <a:off x="3991860" y="3775839"/>
            <a:ext cx="382722" cy="1976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705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4" name="Google Shape;3864;p17"/>
          <p:cNvSpPr txBox="1">
            <a:spLocks noGrp="1"/>
          </p:cNvSpPr>
          <p:nvPr>
            <p:ph type="body" idx="1"/>
          </p:nvPr>
        </p:nvSpPr>
        <p:spPr>
          <a:xfrm>
            <a:off x="1320909" y="612550"/>
            <a:ext cx="5071424" cy="3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dirty="0">
                <a:latin typeface="Angsana New" panose="020B0502040204020203" pitchFamily="18" charset="-34"/>
                <a:cs typeface="Angsana New" panose="020B0502040204020203" pitchFamily="18" charset="-34"/>
              </a:rPr>
              <a:t>Two types of Lesion Detection using Deep Learning</a:t>
            </a:r>
          </a:p>
          <a:p>
            <a:pPr marL="0" indent="0">
              <a:buNone/>
            </a:pPr>
            <a:r>
              <a:rPr lang="en-US" sz="2400" dirty="0">
                <a:latin typeface="Angsana New" panose="020B0502040204020203" pitchFamily="18" charset="-34"/>
                <a:cs typeface="Angsana New" panose="020B0502040204020203" pitchFamily="18" charset="-34"/>
              </a:rPr>
              <a:t>1. Straightforward (feature extractor + class logits) using </a:t>
            </a:r>
            <a:r>
              <a:rPr lang="en-US" sz="2400" dirty="0" err="1">
                <a:latin typeface="Angsana New" panose="020B0502040204020203" pitchFamily="18" charset="-34"/>
                <a:cs typeface="Angsana New" panose="020B0502040204020203" pitchFamily="18" charset="-34"/>
              </a:rPr>
              <a:t>ResNet</a:t>
            </a:r>
            <a:r>
              <a:rPr lang="en-US" sz="2400" dirty="0">
                <a:latin typeface="Angsana New" panose="020B0502040204020203" pitchFamily="18" charset="-34"/>
                <a:cs typeface="Angsana New" panose="020B0502040204020203" pitchFamily="18" charset="-34"/>
              </a:rPr>
              <a:t>, </a:t>
            </a:r>
            <a:r>
              <a:rPr lang="en-US" sz="2400" dirty="0" err="1">
                <a:latin typeface="Angsana New" panose="020B0502040204020203" pitchFamily="18" charset="-34"/>
                <a:cs typeface="Angsana New" panose="020B0502040204020203" pitchFamily="18" charset="-34"/>
              </a:rPr>
              <a:t>ResNeXt</a:t>
            </a:r>
            <a:r>
              <a:rPr lang="en-US" sz="2400" dirty="0">
                <a:latin typeface="Angsana New" panose="020B0502040204020203" pitchFamily="18" charset="-34"/>
                <a:cs typeface="Angsana New" panose="020B0502040204020203" pitchFamily="18" charset="-34"/>
              </a:rPr>
              <a:t>, </a:t>
            </a:r>
            <a:r>
              <a:rPr lang="en-US" sz="2400" dirty="0" err="1">
                <a:latin typeface="Angsana New" panose="020B0502040204020203" pitchFamily="18" charset="-34"/>
                <a:cs typeface="Angsana New" panose="020B0502040204020203" pitchFamily="18" charset="-34"/>
              </a:rPr>
              <a:t>DenseNet</a:t>
            </a:r>
            <a:r>
              <a:rPr lang="en-US" sz="2400" dirty="0">
                <a:latin typeface="Angsana New" panose="020B0502040204020203" pitchFamily="18" charset="-34"/>
                <a:cs typeface="Angsana New" panose="020B0502040204020203" pitchFamily="18" charset="-34"/>
              </a:rPr>
              <a:t> or a tailored solution (e.g. </a:t>
            </a:r>
            <a:r>
              <a:rPr lang="en-US" sz="2400" dirty="0" err="1">
                <a:latin typeface="Angsana New" panose="020B0502040204020203" pitchFamily="18" charset="-34"/>
                <a:cs typeface="Angsana New" panose="020B0502040204020203" pitchFamily="18" charset="-34"/>
              </a:rPr>
              <a:t>COVNet</a:t>
            </a:r>
            <a:r>
              <a:rPr lang="en-US" sz="2400" dirty="0">
                <a:latin typeface="Angsana New" panose="020B0502040204020203" pitchFamily="18" charset="-34"/>
                <a:cs typeface="Angsana New" panose="020B0502040204020203" pitchFamily="18" charset="-34"/>
              </a:rPr>
              <a:t>, </a:t>
            </a:r>
            <a:r>
              <a:rPr lang="en-US" sz="2400" dirty="0" err="1">
                <a:latin typeface="Angsana New" panose="020B0502040204020203" pitchFamily="18" charset="-34"/>
                <a:cs typeface="Angsana New" panose="020B0502040204020203" pitchFamily="18" charset="-34"/>
              </a:rPr>
              <a:t>COVNet</a:t>
            </a:r>
            <a:r>
              <a:rPr lang="en-US" sz="2400" dirty="0">
                <a:latin typeface="Angsana New" panose="020B0502040204020203" pitchFamily="18" charset="-34"/>
                <a:cs typeface="Angsana New" panose="020B0502040204020203" pitchFamily="18" charset="-34"/>
              </a:rPr>
              <a:t>-CT).</a:t>
            </a:r>
          </a:p>
          <a:p>
            <a:pPr marL="0" indent="0">
              <a:buNone/>
            </a:pPr>
            <a:r>
              <a:rPr lang="en-US" sz="2400" dirty="0">
                <a:latin typeface="Angsana New" panose="020B0502040204020203" pitchFamily="18" charset="-34"/>
                <a:cs typeface="Angsana New" panose="020B0502040204020203" pitchFamily="18" charset="-34"/>
              </a:rPr>
              <a:t>2. Feature extractor + semantic segmentation: predicted masks are concatenated with the feature maps to predict the image class.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2800" dirty="0"/>
          </a:p>
        </p:txBody>
      </p:sp>
      <p:sp>
        <p:nvSpPr>
          <p:cNvPr id="3865" name="Google Shape;3865;p1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7" name="Google Shape;3877;p19"/>
          <p:cNvSpPr txBox="1">
            <a:spLocks noGrp="1"/>
          </p:cNvSpPr>
          <p:nvPr>
            <p:ph type="ctrTitle" idx="4294967295"/>
          </p:nvPr>
        </p:nvSpPr>
        <p:spPr>
          <a:xfrm>
            <a:off x="640231" y="2571750"/>
            <a:ext cx="5495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D3EBD5"/>
                </a:solidFill>
              </a:rPr>
              <a:t>MASK-RCNN</a:t>
            </a:r>
            <a:endParaRPr sz="7200" dirty="0">
              <a:solidFill>
                <a:srgbClr val="D3EBD5"/>
              </a:solidFill>
            </a:endParaRPr>
          </a:p>
        </p:txBody>
      </p:sp>
      <p:sp>
        <p:nvSpPr>
          <p:cNvPr id="3878" name="Google Shape;3878;p19"/>
          <p:cNvSpPr txBox="1">
            <a:spLocks noGrp="1"/>
          </p:cNvSpPr>
          <p:nvPr>
            <p:ph type="subTitle" idx="4294967295"/>
          </p:nvPr>
        </p:nvSpPr>
        <p:spPr>
          <a:xfrm>
            <a:off x="640231" y="2006294"/>
            <a:ext cx="5495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To be concrete we are using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: </a:t>
            </a:r>
          </a:p>
        </p:txBody>
      </p:sp>
      <p:sp>
        <p:nvSpPr>
          <p:cNvPr id="3892" name="Google Shape;3892;p1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843D6D-86A0-46AA-821E-107D2C0259EB}"/>
              </a:ext>
            </a:extLst>
          </p:cNvPr>
          <p:cNvSpPr txBox="1"/>
          <p:nvPr/>
        </p:nvSpPr>
        <p:spPr>
          <a:xfrm>
            <a:off x="640230" y="3746488"/>
            <a:ext cx="65783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To mask lesions and predict the class of scans</a:t>
            </a:r>
          </a:p>
          <a:p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algn="l"/>
            <a:r>
              <a:rPr lang="en-US" b="0" i="0" u="none" strike="noStrike" baseline="0" dirty="0">
                <a:solidFill>
                  <a:schemeClr val="bg2">
                    <a:lumMod val="75000"/>
                  </a:schemeClr>
                </a:solidFill>
                <a:latin typeface="URWPalladioL-Roma"/>
              </a:rPr>
              <a:t>COVID-CT-Mask-Net:</a:t>
            </a:r>
          </a:p>
          <a:p>
            <a:pPr algn="l"/>
            <a:r>
              <a:rPr lang="en-US" b="0" i="0" u="none" strike="noStrike" baseline="0" dirty="0">
                <a:solidFill>
                  <a:schemeClr val="bg2">
                    <a:lumMod val="75000"/>
                  </a:schemeClr>
                </a:solidFill>
                <a:latin typeface="URWPalladioL-Roma"/>
              </a:rPr>
              <a:t>Prediction of COVID-19 from CT Scans Using Regional Features</a:t>
            </a:r>
          </a:p>
          <a:p>
            <a:pPr algn="l"/>
            <a:r>
              <a:rPr lang="en-US" b="0" i="0" u="none" strike="noStrike" baseline="0" dirty="0">
                <a:solidFill>
                  <a:schemeClr val="bg2">
                    <a:lumMod val="75000"/>
                  </a:schemeClr>
                </a:solidFill>
                <a:latin typeface="URWPalladioL-Roma"/>
              </a:rPr>
              <a:t>Aram Ter-</a:t>
            </a:r>
            <a:r>
              <a:rPr lang="en-US" b="0" i="0" u="none" strike="noStrike" baseline="0" dirty="0" err="1">
                <a:solidFill>
                  <a:schemeClr val="bg2">
                    <a:lumMod val="75000"/>
                  </a:schemeClr>
                </a:solidFill>
                <a:latin typeface="URWPalladioL-Roma"/>
              </a:rPr>
              <a:t>Sarkisov</a:t>
            </a:r>
            <a:endParaRPr lang="en-US" sz="1100" dirty="0">
              <a:solidFill>
                <a:schemeClr val="bg2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1190</Words>
  <Application>Microsoft Office PowerPoint</Application>
  <PresentationFormat>On-screen Show (16:9)</PresentationFormat>
  <Paragraphs>165</Paragraphs>
  <Slides>34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Cambria</vt:lpstr>
      <vt:lpstr>Roboto</vt:lpstr>
      <vt:lpstr>Dosis</vt:lpstr>
      <vt:lpstr>Arial</vt:lpstr>
      <vt:lpstr>Titillium Web</vt:lpstr>
      <vt:lpstr>Angsana New</vt:lpstr>
      <vt:lpstr>Dosis ExtraLight</vt:lpstr>
      <vt:lpstr>Wingdings</vt:lpstr>
      <vt:lpstr>URWPalladioL-Roma</vt:lpstr>
      <vt:lpstr>Calibri</vt:lpstr>
      <vt:lpstr>Titillium Web Light</vt:lpstr>
      <vt:lpstr>Mowbray template</vt:lpstr>
      <vt:lpstr>Power of Computer Vision:  Image Classification Based on Regional Features of  Chest CT-Scan Images</vt:lpstr>
      <vt:lpstr>ROADMAP</vt:lpstr>
      <vt:lpstr>1. Introduction:</vt:lpstr>
      <vt:lpstr>1.1. Chest CT-Scan VS. Chest X-Ray</vt:lpstr>
      <vt:lpstr>1.2. Chest CT-Scan VS. Chest X-Ray in pandemic</vt:lpstr>
      <vt:lpstr> 1.3. Chest CT-Scan : </vt:lpstr>
      <vt:lpstr> 1.4. Critical factors: </vt:lpstr>
      <vt:lpstr>PowerPoint Presentation</vt:lpstr>
      <vt:lpstr>MASK-RCNN</vt:lpstr>
      <vt:lpstr>2.1. Mask RCNN:</vt:lpstr>
      <vt:lpstr>2.2. Mask RCNN:</vt:lpstr>
      <vt:lpstr>2.2.1. FASTER-RCNN:</vt:lpstr>
      <vt:lpstr>2.3. Mask RCNN:</vt:lpstr>
      <vt:lpstr>2.4. What do we expect?</vt:lpstr>
      <vt:lpstr>2.5. Why Mask RCNN:</vt:lpstr>
      <vt:lpstr>3.1. Training Mask RCNN:</vt:lpstr>
      <vt:lpstr>3.2. Classification using Mask RCNN:</vt:lpstr>
      <vt:lpstr>3.3. Algorithm</vt:lpstr>
      <vt:lpstr>DISCLAIMER</vt:lpstr>
      <vt:lpstr>PowerPoint Presentation</vt:lpstr>
      <vt:lpstr>4.1. DATA</vt:lpstr>
      <vt:lpstr>4.2. Libraries:</vt:lpstr>
      <vt:lpstr>5.1. Segmentation</vt:lpstr>
      <vt:lpstr>PowerPoint Presentation</vt:lpstr>
      <vt:lpstr>PowerPoint Presentation</vt:lpstr>
      <vt:lpstr>5.2. Classification </vt:lpstr>
      <vt:lpstr>PowerPoint Presentation</vt:lpstr>
      <vt:lpstr>PowerPoint Presentation</vt:lpstr>
      <vt:lpstr>6.1. Test</vt:lpstr>
      <vt:lpstr>PowerPoint Presentation</vt:lpstr>
      <vt:lpstr>6.2. Test Results</vt:lpstr>
      <vt:lpstr>PowerPoint Presentation</vt:lpstr>
      <vt:lpstr>THANKS!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of Computer Vision:  Image Classification Based on Regional Features of  Chest CT-Scan Images</dc:title>
  <dc:creator>Ravis</dc:creator>
  <cp:lastModifiedBy>alireza samadi</cp:lastModifiedBy>
  <cp:revision>7</cp:revision>
  <dcterms:modified xsi:type="dcterms:W3CDTF">2022-01-17T10:17:00Z</dcterms:modified>
</cp:coreProperties>
</file>